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58" r:id="rId3"/>
    <p:sldId id="266" r:id="rId4"/>
    <p:sldId id="305" r:id="rId5"/>
    <p:sldId id="273" r:id="rId6"/>
    <p:sldId id="257" r:id="rId7"/>
    <p:sldId id="306" r:id="rId8"/>
    <p:sldId id="268" r:id="rId9"/>
    <p:sldId id="259" r:id="rId10"/>
    <p:sldId id="269" r:id="rId11"/>
    <p:sldId id="260" r:id="rId12"/>
    <p:sldId id="261" r:id="rId13"/>
    <p:sldId id="270" r:id="rId14"/>
    <p:sldId id="271" r:id="rId15"/>
    <p:sldId id="264" r:id="rId16"/>
    <p:sldId id="263" r:id="rId17"/>
    <p:sldId id="262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216"/>
    <p:restoredTop sz="96327"/>
  </p:normalViewPr>
  <p:slideViewPr>
    <p:cSldViewPr snapToGrid="0">
      <p:cViewPr varScale="1">
        <p:scale>
          <a:sx n="87" d="100"/>
          <a:sy n="87" d="100"/>
        </p:scale>
        <p:origin x="2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68E80-1B8D-8F40-B45D-08F5962056D5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29B39-20A1-9D4D-8F90-DF7F5BE04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1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62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94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9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1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65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Slide_03">
  <p:cSld name="Content_Slide_0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3"/>
          <p:cNvSpPr txBox="1">
            <a:spLocks noGrp="1"/>
          </p:cNvSpPr>
          <p:nvPr>
            <p:ph type="body" idx="1"/>
          </p:nvPr>
        </p:nvSpPr>
        <p:spPr>
          <a:xfrm>
            <a:off x="663072" y="1604211"/>
            <a:ext cx="10833771" cy="409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575719" algn="l" rtl="0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rgbClr val="789C4A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rgbClr val="524F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541853" algn="l" rtl="0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rgbClr val="789C4A"/>
              </a:buClr>
              <a:buSzPts val="2800"/>
              <a:buFont typeface="Arial"/>
              <a:buChar char="•"/>
              <a:defRPr sz="3733" b="0" i="0" u="none" strike="noStrike" cap="none">
                <a:solidFill>
                  <a:srgbClr val="524F4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89C4A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524F4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789C4A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rgbClr val="524F4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789C4A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rgbClr val="524F4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3"/>
          <p:cNvSpPr txBox="1">
            <a:spLocks noGrp="1"/>
          </p:cNvSpPr>
          <p:nvPr>
            <p:ph type="title"/>
          </p:nvPr>
        </p:nvSpPr>
        <p:spPr>
          <a:xfrm>
            <a:off x="663073" y="333532"/>
            <a:ext cx="108337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4000"/>
              <a:buFont typeface="Calibri"/>
              <a:buNone/>
              <a:defRPr sz="5333" b="0" i="0" u="none" strike="noStrike" cap="none">
                <a:solidFill>
                  <a:srgbClr val="003B7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09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4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7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0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18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6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0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7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0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A2410-A6B3-8F4D-9232-5BF95F9BCD5D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307E463-140A-A0FC-2342-D4CEF1E4491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000" y="6311900"/>
            <a:ext cx="1582748" cy="33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39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290D-DD24-BBD9-C597-CCF07EA8B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49638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sz="4000" dirty="0"/>
              <a:t>Educause Learning Tools Demonstration</a:t>
            </a:r>
            <a:br>
              <a:rPr lang="en-US" sz="4000" dirty="0"/>
            </a:br>
            <a:r>
              <a:rPr lang="en-US" sz="4000" dirty="0"/>
              <a:t>27-Apr-2023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0EE4C-65A4-721A-153F-0EC23588B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2000"/>
            <a:ext cx="9144000" cy="1740310"/>
          </a:xfrm>
        </p:spPr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Sakai Project Founder</a:t>
            </a:r>
          </a:p>
        </p:txBody>
      </p:sp>
      <p:pic>
        <p:nvPicPr>
          <p:cNvPr id="4" name="Picture 3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E7D8DDA-D900-10FD-1CCA-5E8B188C3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20" y="2135347"/>
            <a:ext cx="4927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7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F280-EE9D-5D98-1498-0B1973C2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plus.sakaicloud.com</a:t>
            </a:r>
            <a:r>
              <a:rPr lang="en-US" dirty="0"/>
              <a:t> – Beta Ready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AFFD2-4108-F432-9305-D3B1C56F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205788" cy="442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04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B96A-3056-B909-3B03-0E102A30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</a:t>
            </a:r>
            <a:r>
              <a:rPr lang="en-US" dirty="0" err="1"/>
              <a:t>Philosphy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F4CF-52B2-DEFC-C5C9-5C179D8A5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No local customization</a:t>
            </a:r>
          </a:p>
          <a:p>
            <a:r>
              <a:rPr lang="en-US" dirty="0"/>
              <a:t>Easy Upgrades</a:t>
            </a:r>
          </a:p>
          <a:p>
            <a:r>
              <a:rPr lang="en-US" dirty="0" err="1"/>
              <a:t>Deployent</a:t>
            </a:r>
            <a:r>
              <a:rPr lang="en-US" dirty="0"/>
              <a:t> Choices</a:t>
            </a:r>
          </a:p>
          <a:p>
            <a:pPr lvl="1"/>
            <a:r>
              <a:rPr lang="en-US" dirty="0"/>
              <a:t>Cloud LTI Tool</a:t>
            </a:r>
          </a:p>
          <a:p>
            <a:pPr lvl="1"/>
            <a:r>
              <a:rPr lang="en-US" dirty="0"/>
              <a:t>AMI Subscription on locally owned hardware</a:t>
            </a:r>
          </a:p>
        </p:txBody>
      </p:sp>
      <p:pic>
        <p:nvPicPr>
          <p:cNvPr id="4" name="Picture 3" descr="A picture containing text, book, different&#10;&#10;Description automatically generated">
            <a:extLst>
              <a:ext uri="{FF2B5EF4-FFF2-40B4-BE49-F238E27FC236}">
                <a16:creationId xmlns:a16="http://schemas.microsoft.com/office/drawing/2014/main" id="{ABB0FCAD-F131-817E-E2BD-CE489205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249" y="1027906"/>
            <a:ext cx="4914968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67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1139-E229-9936-7967-253F84EA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inside the Enterprise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D7D4-95D8-DF88-332B-314C7FFE9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/>
          <a:lstStyle/>
          <a:p>
            <a:r>
              <a:rPr lang="en-US" dirty="0"/>
              <a:t>Upgrading </a:t>
            </a:r>
            <a:r>
              <a:rPr lang="en-US" dirty="0" err="1"/>
              <a:t>SakaiPlus</a:t>
            </a:r>
            <a:r>
              <a:rPr lang="en-US" dirty="0"/>
              <a:t> is </a:t>
            </a:r>
            <a:r>
              <a:rPr lang="en-US"/>
              <a:t>less impactful</a:t>
            </a:r>
            <a:endParaRPr lang="en-US" dirty="0"/>
          </a:p>
          <a:p>
            <a:r>
              <a:rPr lang="en-US" dirty="0"/>
              <a:t>Less concern regarding performance and scaling</a:t>
            </a:r>
          </a:p>
          <a:p>
            <a:r>
              <a:rPr lang="en-US" dirty="0"/>
              <a:t>No standup meetings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Always can fall back to the enterprise LMS</a:t>
            </a:r>
          </a:p>
        </p:txBody>
      </p:sp>
    </p:spTree>
    <p:extLst>
      <p:ext uri="{BB962C8B-B14F-4D97-AF65-F5344CB8AC3E}">
        <p14:creationId xmlns:p14="http://schemas.microsoft.com/office/powerpoint/2010/main" val="348961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1E2F468-4257-7789-836F-4ACD73C13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1" r="45104"/>
          <a:stretch/>
        </p:blipFill>
        <p:spPr>
          <a:xfrm>
            <a:off x="366231" y="821530"/>
            <a:ext cx="5368057" cy="560070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15B718-7034-A252-A7E2-9E9EFA553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21" r="45104"/>
          <a:stretch/>
        </p:blipFill>
        <p:spPr>
          <a:xfrm>
            <a:off x="5977176" y="721517"/>
            <a:ext cx="5463915" cy="57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7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7802C3-6847-0F51-45DD-2F07C944A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75"/>
          <a:stretch/>
        </p:blipFill>
        <p:spPr>
          <a:xfrm>
            <a:off x="1" y="1643058"/>
            <a:ext cx="4121168" cy="4843462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1FD4E5-5434-C78F-5E8D-6A0E6970D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75"/>
          <a:stretch/>
        </p:blipFill>
        <p:spPr>
          <a:xfrm>
            <a:off x="4035416" y="1643059"/>
            <a:ext cx="4121168" cy="4843461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A7687F-0E81-48AC-C88E-23D9DD55B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75"/>
          <a:stretch/>
        </p:blipFill>
        <p:spPr>
          <a:xfrm>
            <a:off x="8070832" y="1643060"/>
            <a:ext cx="4121168" cy="484346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4E59CA5-6B25-CF6D-9F55-D84E5384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Fall 22 Modules in Canvas (1/3)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C75217-05BA-6A74-26F2-E179B23ACCD1}"/>
              </a:ext>
            </a:extLst>
          </p:cNvPr>
          <p:cNvCxnSpPr>
            <a:cxnSpLocks/>
          </p:cNvCxnSpPr>
          <p:nvPr/>
        </p:nvCxnSpPr>
        <p:spPr>
          <a:xfrm>
            <a:off x="8156584" y="1343025"/>
            <a:ext cx="3702041" cy="1428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707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3A3-35E9-54F2-A3EF-80D3ED86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IT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78AA-3784-3F1E-3F01-656D8D28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7038" cy="4351338"/>
          </a:xfrm>
        </p:spPr>
        <p:txBody>
          <a:bodyPr/>
          <a:lstStyle/>
          <a:p>
            <a:r>
              <a:rPr lang="en-US" dirty="0"/>
              <a:t>From the Campus IT perspective, this is a single LTI tool</a:t>
            </a:r>
          </a:p>
          <a:p>
            <a:r>
              <a:rPr lang="en-US" dirty="0"/>
              <a:t>The "new vendor" meetings 3-4 hours Summer 2033</a:t>
            </a:r>
          </a:p>
          <a:p>
            <a:r>
              <a:rPr lang="en-US" dirty="0"/>
              <a:t>Help with the integration (1 hour back in Sept 2022)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Happy faculty member</a:t>
            </a:r>
          </a:p>
        </p:txBody>
      </p:sp>
      <p:pic>
        <p:nvPicPr>
          <p:cNvPr id="4" name="Google Shape;285;p14">
            <a:extLst>
              <a:ext uri="{FF2B5EF4-FFF2-40B4-BE49-F238E27FC236}">
                <a16:creationId xmlns:a16="http://schemas.microsoft.com/office/drawing/2014/main" id="{4674C6DB-78AF-DC80-A9B1-B7B68FF1DE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1238" y="1690688"/>
            <a:ext cx="3754512" cy="4138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87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F223-2DD1-A970-84D1-FCA85BAE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E268-F560-2F78-C12E-1667ADDFD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337" y="1690688"/>
            <a:ext cx="5605463" cy="4351338"/>
          </a:xfrm>
        </p:spPr>
        <p:txBody>
          <a:bodyPr>
            <a:normAutofit/>
          </a:bodyPr>
          <a:lstStyle/>
          <a:p>
            <a:r>
              <a:rPr lang="en-US" dirty="0"/>
              <a:t>I am teaching the way I like</a:t>
            </a:r>
          </a:p>
          <a:p>
            <a:r>
              <a:rPr lang="en-US" dirty="0"/>
              <a:t>I have much more control over the student UX because of Sakai's Lessons</a:t>
            </a:r>
          </a:p>
          <a:p>
            <a:endParaRPr lang="en-US" dirty="0"/>
          </a:p>
          <a:p>
            <a:r>
              <a:rPr lang="en-US" dirty="0"/>
              <a:t>I feel like my approach to teaching can be </a:t>
            </a:r>
            <a:r>
              <a:rPr lang="en-US"/>
              <a:t>"open ended"</a:t>
            </a:r>
            <a:endParaRPr lang="en-US" dirty="0"/>
          </a:p>
        </p:txBody>
      </p:sp>
      <p:pic>
        <p:nvPicPr>
          <p:cNvPr id="5" name="Google Shape;284;p14">
            <a:extLst>
              <a:ext uri="{FF2B5EF4-FFF2-40B4-BE49-F238E27FC236}">
                <a16:creationId xmlns:a16="http://schemas.microsoft.com/office/drawing/2014/main" id="{0DDD5083-D6FD-4F79-D4D9-1F10641D64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343" y="1300135"/>
            <a:ext cx="4571673" cy="4571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973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DF08-F376-0238-2A3B-7B8B63D0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25B0-9F89-2C52-8764-34967EF76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6376" cy="4351338"/>
          </a:xfrm>
        </p:spPr>
        <p:txBody>
          <a:bodyPr/>
          <a:lstStyle/>
          <a:p>
            <a:r>
              <a:rPr lang="en-US" dirty="0"/>
              <a:t>Zero complaints</a:t>
            </a:r>
          </a:p>
          <a:p>
            <a:endParaRPr lang="en-US" dirty="0"/>
          </a:p>
          <a:p>
            <a:r>
              <a:rPr lang="en-US" dirty="0"/>
              <a:t>Students picked it up right away</a:t>
            </a:r>
          </a:p>
          <a:p>
            <a:pPr lvl="1"/>
            <a:r>
              <a:rPr lang="en-US" dirty="0"/>
              <a:t>They use resources outside the LMS across many classes - this was like a publisher site associated with a book</a:t>
            </a:r>
          </a:p>
          <a:p>
            <a:r>
              <a:rPr lang="en-US" dirty="0"/>
              <a:t>They figured out and used Sakai features</a:t>
            </a:r>
          </a:p>
        </p:txBody>
      </p:sp>
      <p:pic>
        <p:nvPicPr>
          <p:cNvPr id="5" name="Google Shape;292;p14">
            <a:extLst>
              <a:ext uri="{FF2B5EF4-FFF2-40B4-BE49-F238E27FC236}">
                <a16:creationId xmlns:a16="http://schemas.microsoft.com/office/drawing/2014/main" id="{EBB86383-B5D4-B2A6-25E4-49111FDDFF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50125" y="1690688"/>
            <a:ext cx="4003675" cy="4003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29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A7A-76D2-8CDA-2952-F37AE83E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ACEC6-D8AB-5770-2C65-06C545288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information</a:t>
            </a:r>
          </a:p>
          <a:p>
            <a:pPr lvl="1"/>
            <a:r>
              <a:rPr lang="en-US" dirty="0"/>
              <a:t>Plus @</a:t>
            </a:r>
            <a:r>
              <a:rPr lang="en-US" dirty="0" err="1"/>
              <a:t>sakailms.org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Shipping – Sakai 23 – Summer 2023</a:t>
            </a:r>
          </a:p>
          <a:p>
            <a:r>
              <a:rPr lang="en-US" dirty="0"/>
              <a:t>Beta server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plus.sakaicloud.com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 am looking for some beta testers with D2L, Canvas, and Blackboard</a:t>
            </a:r>
          </a:p>
        </p:txBody>
      </p:sp>
      <p:pic>
        <p:nvPicPr>
          <p:cNvPr id="5" name="Picture 4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56EB4C6-084D-453B-2984-961827A6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43807"/>
            <a:ext cx="4927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6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3F91-8AA8-72F3-2996-7C3F24C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/>
              <a:t> TL;DR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EC57-0981-9891-EFAF-8F2BF12A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6888" cy="4351338"/>
          </a:xfrm>
        </p:spPr>
        <p:txBody>
          <a:bodyPr/>
          <a:lstStyle/>
          <a:p>
            <a:r>
              <a:rPr lang="en-US" dirty="0"/>
              <a:t>Plugs an entire LMS into an Enterprise LMS with a single link</a:t>
            </a:r>
          </a:p>
          <a:p>
            <a:r>
              <a:rPr lang="en-US" dirty="0"/>
              <a:t>Rosters and Grades are synchronized using LTI Advantage</a:t>
            </a:r>
          </a:p>
          <a:p>
            <a:r>
              <a:rPr lang="en-US" dirty="0"/>
              <a:t>Cost and IT Support are on par with a single LTI Tool</a:t>
            </a:r>
          </a:p>
          <a:p>
            <a:r>
              <a:rPr lang="en-US" dirty="0"/>
              <a:t>Give your innovative faculty an LMS choice without switching the </a:t>
            </a:r>
            <a:r>
              <a:rPr lang="en-US"/>
              <a:t>whole campus</a:t>
            </a:r>
            <a:endParaRPr lang="en-US" dirty="0"/>
          </a:p>
        </p:txBody>
      </p:sp>
      <p:pic>
        <p:nvPicPr>
          <p:cNvPr id="5" name="Picture 4" descr="A picture containing text, book, different&#10;&#10;Description automatically generated">
            <a:extLst>
              <a:ext uri="{FF2B5EF4-FFF2-40B4-BE49-F238E27FC236}">
                <a16:creationId xmlns:a16="http://schemas.microsoft.com/office/drawing/2014/main" id="{36447977-4F20-0ACB-8F5D-AC489242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249" y="1027906"/>
            <a:ext cx="4914968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7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D5EC-97F0-C9CB-7796-24A4F713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NERCOMP 2022</a:t>
            </a:r>
          </a:p>
        </p:txBody>
      </p:sp>
      <p:pic>
        <p:nvPicPr>
          <p:cNvPr id="5" name="Picture 4" descr="A picture containing person, doll&#10;&#10;Description automatically generated">
            <a:extLst>
              <a:ext uri="{FF2B5EF4-FFF2-40B4-BE49-F238E27FC236}">
                <a16:creationId xmlns:a16="http://schemas.microsoft.com/office/drawing/2014/main" id="{9FA03EE9-ECF4-8FC9-1BB6-0F5F8200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12" y="0"/>
            <a:ext cx="5143500" cy="68580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2E3A80C-1591-1888-0A84-0DD5CC5F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70" y="2055813"/>
            <a:ext cx="5431494" cy="311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4272502" y="6339802"/>
            <a:ext cx="174928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dirty="0"/>
              <a:t>Innovation Conundrum</a:t>
            </a:r>
            <a:endParaRPr dirty="0"/>
          </a:p>
        </p:txBody>
      </p:sp>
      <p:sp>
        <p:nvSpPr>
          <p:cNvPr id="110" name="Google Shape;110;p8"/>
          <p:cNvSpPr txBox="1"/>
          <p:nvPr/>
        </p:nvSpPr>
        <p:spPr>
          <a:xfrm>
            <a:off x="4272501" y="6339801"/>
            <a:ext cx="24172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467" b="1">
                <a:solidFill>
                  <a:srgbClr val="003B71"/>
                </a:solidFill>
                <a:latin typeface="Arial"/>
                <a:ea typeface="Arial"/>
                <a:cs typeface="Arial"/>
                <a:sym typeface="Arial"/>
              </a:rPr>
              <a:t>#NERCOMP22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78F789D-A429-4B47-80F5-44CD4B8CF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60" y="3590000"/>
            <a:ext cx="2253211" cy="22532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FD4D1F-EBEB-B845-8FD4-DD0CA2A41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79" y="3479223"/>
            <a:ext cx="2394437" cy="23944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2317E15-D6FA-CA45-B183-7E8389CEA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37" y="1269933"/>
            <a:ext cx="2159068" cy="2159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6E0C65-CB86-314A-A630-E29C2B248EC4}"/>
              </a:ext>
            </a:extLst>
          </p:cNvPr>
          <p:cNvSpPr txBox="1"/>
          <p:nvPr/>
        </p:nvSpPr>
        <p:spPr>
          <a:xfrm>
            <a:off x="663073" y="1683172"/>
            <a:ext cx="34308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Most Faculty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Upload PowerPoint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Have some due dates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Don't move my cheese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7B65F3-4E98-9047-AA87-9125D4102309}"/>
              </a:ext>
            </a:extLst>
          </p:cNvPr>
          <p:cNvSpPr txBox="1"/>
          <p:nvPr/>
        </p:nvSpPr>
        <p:spPr>
          <a:xfrm>
            <a:off x="4307827" y="2668058"/>
            <a:ext cx="38705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 Few Faculty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 have an idea...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 want to teach using...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 there a feature that lets me..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Can we add a feature?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6D3117-7FB4-E843-8928-694E44BE80C5}"/>
              </a:ext>
            </a:extLst>
          </p:cNvPr>
          <p:cNvSpPr txBox="1"/>
          <p:nvPr/>
        </p:nvSpPr>
        <p:spPr>
          <a:xfrm>
            <a:off x="8942912" y="1683172"/>
            <a:ext cx="2917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Campus IT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Simplicity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Stability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Scalability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124276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/>
          <p:nvPr/>
        </p:nvSpPr>
        <p:spPr>
          <a:xfrm>
            <a:off x="4272502" y="6339802"/>
            <a:ext cx="174928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4"/>
          <p:cNvSpPr txBox="1"/>
          <p:nvPr/>
        </p:nvSpPr>
        <p:spPr>
          <a:xfrm>
            <a:off x="4272501" y="6339801"/>
            <a:ext cx="24172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467" b="1">
                <a:solidFill>
                  <a:srgbClr val="003B71"/>
                </a:solidFill>
                <a:latin typeface="Arial"/>
                <a:ea typeface="Arial"/>
                <a:cs typeface="Arial"/>
                <a:sym typeface="Arial"/>
              </a:rPr>
              <a:t>#NERCOMP22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3919727" y="515741"/>
            <a:ext cx="2319528" cy="1664208"/>
          </a:xfrm>
          <a:prstGeom prst="roundRect">
            <a:avLst>
              <a:gd name="adj" fmla="val 16667"/>
            </a:avLst>
          </a:prstGeom>
          <a:solidFill>
            <a:srgbClr val="76923C"/>
          </a:solidFill>
          <a:ln w="25400" cap="flat" cmpd="sng">
            <a:solidFill>
              <a:srgbClr val="4F61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</a:t>
            </a:r>
            <a:endParaRPr sz="2400"/>
          </a:p>
          <a:p>
            <a:pPr algn="ctr"/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2400"/>
          </a:p>
          <a:p>
            <a:pPr algn="ctr"/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endParaRPr sz="2400"/>
          </a:p>
        </p:txBody>
      </p:sp>
      <p:sp>
        <p:nvSpPr>
          <p:cNvPr id="280" name="Google Shape;280;p14"/>
          <p:cNvSpPr/>
          <p:nvPr/>
        </p:nvSpPr>
        <p:spPr>
          <a:xfrm>
            <a:off x="3897955" y="2250295"/>
            <a:ext cx="2319528" cy="3435096"/>
          </a:xfrm>
          <a:prstGeom prst="roundRect">
            <a:avLst>
              <a:gd name="adj" fmla="val 16667"/>
            </a:avLst>
          </a:prstGeom>
          <a:solidFill>
            <a:srgbClr val="5F497A"/>
          </a:solidFill>
          <a:ln w="25400" cap="flat" cmpd="sng">
            <a:solidFill>
              <a:srgbClr val="3F3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Canvas</a:t>
            </a:r>
            <a:endParaRPr sz="2400"/>
          </a:p>
          <a:p>
            <a:pPr algn="ctr"/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Blackboard</a:t>
            </a:r>
            <a:endParaRPr sz="2400"/>
          </a:p>
          <a:p>
            <a:pPr algn="ctr"/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Brightspace</a:t>
            </a:r>
            <a:endParaRPr sz="2400"/>
          </a:p>
          <a:p>
            <a:pPr algn="ctr"/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2400"/>
          </a:p>
        </p:txBody>
      </p:sp>
      <p:sp>
        <p:nvSpPr>
          <p:cNvPr id="281" name="Google Shape;281;p14"/>
          <p:cNvSpPr/>
          <p:nvPr/>
        </p:nvSpPr>
        <p:spPr>
          <a:xfrm>
            <a:off x="9451411" y="2268583"/>
            <a:ext cx="2450592" cy="263320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6217483" y="2817223"/>
            <a:ext cx="3233928" cy="74980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2F5A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LTI Advantage</a:t>
            </a:r>
            <a:endParaRPr sz="2400"/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4753" y="5145399"/>
            <a:ext cx="2183907" cy="60931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801" y="84522"/>
            <a:ext cx="2250948" cy="225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5935" y="586087"/>
            <a:ext cx="2097024" cy="209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274" y="428815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8097" y="3377561"/>
            <a:ext cx="1917219" cy="41551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88" name="Google Shape;288;p14"/>
          <p:cNvCxnSpPr>
            <a:endCxn id="280" idx="1"/>
          </p:cNvCxnSpPr>
          <p:nvPr/>
        </p:nvCxnSpPr>
        <p:spPr>
          <a:xfrm>
            <a:off x="2310755" y="1457843"/>
            <a:ext cx="1587200" cy="25100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" name="Google Shape;289;p14"/>
          <p:cNvCxnSpPr>
            <a:stCxn id="286" idx="3"/>
            <a:endCxn id="280" idx="1"/>
          </p:cNvCxnSpPr>
          <p:nvPr/>
        </p:nvCxnSpPr>
        <p:spPr>
          <a:xfrm rot="10800000" flipH="1">
            <a:off x="3581773" y="3967800"/>
            <a:ext cx="316000" cy="11776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Google Shape;290;p14"/>
          <p:cNvSpPr txBox="1"/>
          <p:nvPr/>
        </p:nvSpPr>
        <p:spPr>
          <a:xfrm>
            <a:off x="6694714" y="3928059"/>
            <a:ext cx="2413481" cy="12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SSO / Launch</a:t>
            </a:r>
            <a:endParaRPr sz="2400"/>
          </a:p>
          <a:p>
            <a:pPr algn="ctr"/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Synchronized roster</a:t>
            </a:r>
            <a:endParaRPr sz="2400"/>
          </a:p>
          <a:p>
            <a:pPr algn="ctr"/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Synchronized grades</a:t>
            </a:r>
            <a:endParaRPr sz="2400"/>
          </a:p>
          <a:p>
            <a:pPr algn="ctr"/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Linking</a:t>
            </a:r>
            <a:endParaRPr sz="2400"/>
          </a:p>
        </p:txBody>
      </p:sp>
      <p:pic>
        <p:nvPicPr>
          <p:cNvPr id="291" name="Google Shape;291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43462" y="1347845"/>
            <a:ext cx="2283219" cy="228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206128" y="3338019"/>
            <a:ext cx="2362200" cy="236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14"/>
          <p:cNvCxnSpPr/>
          <p:nvPr/>
        </p:nvCxnSpPr>
        <p:spPr>
          <a:xfrm>
            <a:off x="1430012" y="2551491"/>
            <a:ext cx="2467945" cy="1434228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" name="Google Shape;294;p14"/>
          <p:cNvCxnSpPr>
            <a:endCxn id="280" idx="1"/>
          </p:cNvCxnSpPr>
          <p:nvPr/>
        </p:nvCxnSpPr>
        <p:spPr>
          <a:xfrm rot="10800000" flipH="1">
            <a:off x="1867155" y="3967843"/>
            <a:ext cx="2030800" cy="2004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5601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5162-59F1-623F-FD4B-9BB41A14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860EA-00D2-9D0E-563A-6C5B0DE7F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4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CF28-BEE6-0018-8924-21AB0A75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Beta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913D8-D2DB-FD35-BF66-C615E7F2C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62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DAA2-7A20-3E1D-88FB-0AB401D0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Chuck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F81E-C161-2F75-C5B8-D8000AEC6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Co-Founder Sakai 2004</a:t>
            </a:r>
          </a:p>
          <a:p>
            <a:r>
              <a:rPr lang="en-US" dirty="0"/>
              <a:t>Founded Learning Tools Interoperability (LTI) 2004</a:t>
            </a:r>
          </a:p>
          <a:p>
            <a:r>
              <a:rPr lang="en-US" dirty="0"/>
              <a:t>Founded Common Cartridge (2006)</a:t>
            </a:r>
          </a:p>
          <a:p>
            <a:r>
              <a:rPr lang="en-US" dirty="0"/>
              <a:t>Faculty member University of Michigan School of Information 2007-present</a:t>
            </a:r>
          </a:p>
          <a:p>
            <a:r>
              <a:rPr lang="en-US" dirty="0"/>
              <a:t>MOOC Innovator – Coursera 2014</a:t>
            </a:r>
          </a:p>
          <a:p>
            <a:r>
              <a:rPr lang="en-US" dirty="0"/>
              <a:t>Current Chair of the Sakai PMC</a:t>
            </a:r>
          </a:p>
        </p:txBody>
      </p:sp>
      <p:pic>
        <p:nvPicPr>
          <p:cNvPr id="5" name="Picture 4" descr="A person's arm with a tattoo on it&#10;&#10;Description automatically generated with low confidence">
            <a:extLst>
              <a:ext uri="{FF2B5EF4-FFF2-40B4-BE49-F238E27FC236}">
                <a16:creationId xmlns:a16="http://schemas.microsoft.com/office/drawing/2014/main" id="{6C5237E4-5F51-268D-39F6-A99FE0D1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88" y="1497988"/>
            <a:ext cx="5170810" cy="38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7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C5A7-E928-C93A-33E0-95AC3D57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@ University of Michigan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4783-9D96-7FFA-409C-A157376C6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Development and Testing – 2021</a:t>
            </a:r>
          </a:p>
          <a:p>
            <a:r>
              <a:rPr lang="en-US" dirty="0"/>
              <a:t>Summer 2022</a:t>
            </a:r>
          </a:p>
          <a:p>
            <a:pPr lvl="1"/>
            <a:r>
              <a:rPr lang="en-US" dirty="0"/>
              <a:t>Approval for limited production use in the School of Information</a:t>
            </a:r>
          </a:p>
          <a:p>
            <a:pPr lvl="1"/>
            <a:r>
              <a:rPr lang="en-US" dirty="0"/>
              <a:t>Privacy training</a:t>
            </a:r>
          </a:p>
          <a:p>
            <a:pPr lvl="1"/>
            <a:r>
              <a:rPr lang="en-US" dirty="0"/>
              <a:t>Hosted on </a:t>
            </a:r>
            <a:r>
              <a:rPr lang="en-US" dirty="0" err="1"/>
              <a:t>UMich</a:t>
            </a:r>
            <a:r>
              <a:rPr lang="en-US" dirty="0"/>
              <a:t>-owned AWS resources</a:t>
            </a:r>
          </a:p>
          <a:p>
            <a:r>
              <a:rPr lang="en-US" dirty="0"/>
              <a:t>Fall 22 – Sakai 22+Beta – One Course</a:t>
            </a:r>
          </a:p>
          <a:p>
            <a:r>
              <a:rPr lang="en-US" dirty="0"/>
              <a:t>Winter 23 – Sakai 23+Beta – Three Courses</a:t>
            </a:r>
          </a:p>
          <a:p>
            <a:r>
              <a:rPr lang="en-US" dirty="0"/>
              <a:t>Summer 2023 – Released in Sakai 23</a:t>
            </a:r>
          </a:p>
        </p:txBody>
      </p:sp>
    </p:spTree>
    <p:extLst>
      <p:ext uri="{BB962C8B-B14F-4D97-AF65-F5344CB8AC3E}">
        <p14:creationId xmlns:p14="http://schemas.microsoft.com/office/powerpoint/2010/main" val="4115716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1629</TotalTime>
  <Words>454</Words>
  <Application>Microsoft Macintosh PowerPoint</Application>
  <PresentationFormat>Widescreen</PresentationFormat>
  <Paragraphs>95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 Educause Learning Tools Demonstration 27-Apr-2023</vt:lpstr>
      <vt:lpstr>SakaiPlus TL;DR</vt:lpstr>
      <vt:lpstr>NERCOMP 2022</vt:lpstr>
      <vt:lpstr>Innovation Conundrum</vt:lpstr>
      <vt:lpstr>PowerPoint Presentation</vt:lpstr>
      <vt:lpstr>Demo</vt:lpstr>
      <vt:lpstr>The First Beta Test</vt:lpstr>
      <vt:lpstr>Dr. Chuck</vt:lpstr>
      <vt:lpstr>SakaiPlus @ University of Michigan </vt:lpstr>
      <vt:lpstr>https://plus.sakaicloud.com – Beta Ready </vt:lpstr>
      <vt:lpstr>SakaiPlus Philosphy</vt:lpstr>
      <vt:lpstr>Living inside the Enterprise LMS</vt:lpstr>
      <vt:lpstr>PowerPoint Presentation</vt:lpstr>
      <vt:lpstr>My Fall 22 Modules in Canvas (1/3)</vt:lpstr>
      <vt:lpstr>Campus IT Perspective</vt:lpstr>
      <vt:lpstr>Instructor Perspective</vt:lpstr>
      <vt:lpstr>Student Perspective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SakaiPlus in Canvas</dc:title>
  <dc:creator>Severance, Charles</dc:creator>
  <cp:lastModifiedBy>Severance, Charles</cp:lastModifiedBy>
  <cp:revision>19</cp:revision>
  <dcterms:created xsi:type="dcterms:W3CDTF">2023-03-26T13:15:26Z</dcterms:created>
  <dcterms:modified xsi:type="dcterms:W3CDTF">2023-04-27T18:43:12Z</dcterms:modified>
</cp:coreProperties>
</file>